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6" r:id="rId4"/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2.xml" Type="http://schemas.openxmlformats.org/officeDocument/2006/relationships/slide" Id="rId39"/><Relationship Target="slides/slide31.xml" Type="http://schemas.openxmlformats.org/officeDocument/2006/relationships/slide" Id="rId38"/><Relationship Target="slides/slide30.xml" Type="http://schemas.openxmlformats.org/officeDocument/2006/relationships/slide" Id="rId37"/><Relationship Target="slides/slide29.xml" Type="http://schemas.openxmlformats.org/officeDocument/2006/relationships/slide" Id="rId36"/><Relationship Target="slides/slide23.xml" Type="http://schemas.openxmlformats.org/officeDocument/2006/relationships/slide" Id="rId30"/><Relationship Target="slides/slide24.xml" Type="http://schemas.openxmlformats.org/officeDocument/2006/relationships/slide" Id="rId31"/><Relationship Target="slides/slide64.xml" Type="http://schemas.openxmlformats.org/officeDocument/2006/relationships/slide" Id="rId71"/><Relationship Target="slides/slide27.xml" Type="http://schemas.openxmlformats.org/officeDocument/2006/relationships/slide" Id="rId34"/><Relationship Target="slides/slide63.xml" Type="http://schemas.openxmlformats.org/officeDocument/2006/relationships/slide" Id="rId70"/><Relationship Target="slides/slide28.xml" Type="http://schemas.openxmlformats.org/officeDocument/2006/relationships/slide" Id="rId35"/><Relationship Target="slides/slide25.xml" Type="http://schemas.openxmlformats.org/officeDocument/2006/relationships/slide" Id="rId32"/><Relationship Target="slides/slide26.xml" Type="http://schemas.openxmlformats.org/officeDocument/2006/relationships/slide" Id="rId33"/><Relationship Target="slides/slide66.xml" Type="http://schemas.openxmlformats.org/officeDocument/2006/relationships/slide" Id="rId73"/><Relationship Target="slides/slide65.xml" Type="http://schemas.openxmlformats.org/officeDocument/2006/relationships/slide" Id="rId72"/><Relationship Target="slides/slide41.xml" Type="http://schemas.openxmlformats.org/officeDocument/2006/relationships/slide" Id="rId48"/><Relationship Target="slides/slide40.xml" Type="http://schemas.openxmlformats.org/officeDocument/2006/relationships/slide" Id="rId47"/><Relationship Target="slides/slide42.xml" Type="http://schemas.openxmlformats.org/officeDocument/2006/relationships/slide" Id="rId49"/><Relationship Target="presProps.xml" Type="http://schemas.openxmlformats.org/officeDocument/2006/relationships/presProps" Id="rId2"/><Relationship Target="theme/theme4.xml" Type="http://schemas.openxmlformats.org/officeDocument/2006/relationships/theme" Id="rId1"/><Relationship Target="slides/slide33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4.xml" Type="http://schemas.openxmlformats.org/officeDocument/2006/relationships/slide" Id="rId41"/><Relationship Target="tableStyles.xml" Type="http://schemas.openxmlformats.org/officeDocument/2006/relationships/tableStyles" Id="rId3"/><Relationship Target="slides/slide35.xml" Type="http://schemas.openxmlformats.org/officeDocument/2006/relationships/slide" Id="rId42"/><Relationship Target="slides/slide36.xml" Type="http://schemas.openxmlformats.org/officeDocument/2006/relationships/slide" Id="rId43"/><Relationship Target="slides/slide37.xml" Type="http://schemas.openxmlformats.org/officeDocument/2006/relationships/slide" Id="rId44"/><Relationship Target="slides/slide38.xml" Type="http://schemas.openxmlformats.org/officeDocument/2006/relationships/slide" Id="rId45"/><Relationship Target="slides/slide39.xml" Type="http://schemas.openxmlformats.org/officeDocument/2006/relationships/slide" Id="rId46"/><Relationship Target="slides/slide2.xml" Type="http://schemas.openxmlformats.org/officeDocument/2006/relationships/slide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slides/slide1.xml" Type="http://schemas.openxmlformats.org/officeDocument/2006/relationships/slide" Id="rId8"/><Relationship Target="notesMasters/notesMaster1.xml" Type="http://schemas.openxmlformats.org/officeDocument/2006/relationships/notesMaster" Id="rId7"/><Relationship Target="slides/slide51.xml" Type="http://schemas.openxmlformats.org/officeDocument/2006/relationships/slide" Id="rId58"/><Relationship Target="slides/slide52.xml" Type="http://schemas.openxmlformats.org/officeDocument/2006/relationships/slide" Id="rId59"/><Relationship Target="slides/slide12.xml" Type="http://schemas.openxmlformats.org/officeDocument/2006/relationships/slide" Id="rId19"/><Relationship Target="slides/slide11.xml" Type="http://schemas.openxmlformats.org/officeDocument/2006/relationships/slide" Id="rId18"/><Relationship Target="slides/slide10.xml" Type="http://schemas.openxmlformats.org/officeDocument/2006/relationships/slide" Id="rId17"/><Relationship Target="slides/slide9.xml" Type="http://schemas.openxmlformats.org/officeDocument/2006/relationships/slide" Id="rId16"/><Relationship Target="slides/slide8.xml" Type="http://schemas.openxmlformats.org/officeDocument/2006/relationships/slide" Id="rId15"/><Relationship Target="slides/slide7.xml" Type="http://schemas.openxmlformats.org/officeDocument/2006/relationships/slide" Id="rId14"/><Relationship Target="slides/slide5.xml" Type="http://schemas.openxmlformats.org/officeDocument/2006/relationships/slide" Id="rId12"/><Relationship Target="slides/slide6.xml" Type="http://schemas.openxmlformats.org/officeDocument/2006/relationships/slide" Id="rId13"/><Relationship Target="slides/slide3.xml" Type="http://schemas.openxmlformats.org/officeDocument/2006/relationships/slide" Id="rId10"/><Relationship Target="slides/slide4.xml" Type="http://schemas.openxmlformats.org/officeDocument/2006/relationships/slide" Id="rId11"/><Relationship Target="slides/slide50.xml" Type="http://schemas.openxmlformats.org/officeDocument/2006/relationships/slide" Id="rId57"/><Relationship Target="slides/slide49.xml" Type="http://schemas.openxmlformats.org/officeDocument/2006/relationships/slide" Id="rId56"/><Relationship Target="slides/slide48.xml" Type="http://schemas.openxmlformats.org/officeDocument/2006/relationships/slide" Id="rId55"/><Relationship Target="slides/slide47.xml" Type="http://schemas.openxmlformats.org/officeDocument/2006/relationships/slide" Id="rId54"/><Relationship Target="slides/slide46.xml" Type="http://schemas.openxmlformats.org/officeDocument/2006/relationships/slide" Id="rId53"/><Relationship Target="slides/slide45.xml" Type="http://schemas.openxmlformats.org/officeDocument/2006/relationships/slide" Id="rId52"/><Relationship Target="slides/slide44.xml" Type="http://schemas.openxmlformats.org/officeDocument/2006/relationships/slide" Id="rId51"/><Relationship Target="slides/slide43.xml" Type="http://schemas.openxmlformats.org/officeDocument/2006/relationships/slide" Id="rId50"/><Relationship Target="slides/slide62.xml" Type="http://schemas.openxmlformats.org/officeDocument/2006/relationships/slide" Id="rId69"/><Relationship Target="slides/slide22.xml" Type="http://schemas.openxmlformats.org/officeDocument/2006/relationships/slide" Id="rId29"/><Relationship Target="slides/slide19.xml" Type="http://schemas.openxmlformats.org/officeDocument/2006/relationships/slide" Id="rId26"/><Relationship Target="slides/slide18.xml" Type="http://schemas.openxmlformats.org/officeDocument/2006/relationships/slide" Id="rId25"/><Relationship Target="slides/slide21.xml" Type="http://schemas.openxmlformats.org/officeDocument/2006/relationships/slide" Id="rId28"/><Relationship Target="slides/slide20.xml" Type="http://schemas.openxmlformats.org/officeDocument/2006/relationships/slide" Id="rId27"/><Relationship Target="slides/slide14.xml" Type="http://schemas.openxmlformats.org/officeDocument/2006/relationships/slide" Id="rId21"/><Relationship Target="slides/slide15.xml" Type="http://schemas.openxmlformats.org/officeDocument/2006/relationships/slide" Id="rId22"/><Relationship Target="slides/slide53.xml" Type="http://schemas.openxmlformats.org/officeDocument/2006/relationships/slide" Id="rId60"/><Relationship Target="slides/slide16.xml" Type="http://schemas.openxmlformats.org/officeDocument/2006/relationships/slide" Id="rId23"/><Relationship Target="slides/slide17.xml" Type="http://schemas.openxmlformats.org/officeDocument/2006/relationships/slide" Id="rId24"/><Relationship Target="slides/slide13.xml" Type="http://schemas.openxmlformats.org/officeDocument/2006/relationships/slide" Id="rId20"/><Relationship Target="slides/slide59.xml" Type="http://schemas.openxmlformats.org/officeDocument/2006/relationships/slide" Id="rId66"/><Relationship Target="slides/slide58.xml" Type="http://schemas.openxmlformats.org/officeDocument/2006/relationships/slide" Id="rId65"/><Relationship Target="slides/slide61.xml" Type="http://schemas.openxmlformats.org/officeDocument/2006/relationships/slide" Id="rId68"/><Relationship Target="slides/slide60.xml" Type="http://schemas.openxmlformats.org/officeDocument/2006/relationships/slide" Id="rId67"/><Relationship Target="slides/slide55.xml" Type="http://schemas.openxmlformats.org/officeDocument/2006/relationships/slide" Id="rId62"/><Relationship Target="slides/slide54.xml" Type="http://schemas.openxmlformats.org/officeDocument/2006/relationships/slide" Id="rId61"/><Relationship Target="slides/slide57.xml" Type="http://schemas.openxmlformats.org/officeDocument/2006/relationships/slide" Id="rId64"/><Relationship Target="slides/slide56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6" name="Shape 4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3" name="Shape 4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0" name="Shape 4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3" name="Shape 5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0" name="Shape 5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7" name="Shape 5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1" name="Shape 5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3" name="Shape 5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5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16.xml" Type="http://schemas.openxmlformats.org/officeDocument/2006/relationships/slideLayout" Id="rId4"/><Relationship Target="../slideLayouts/slideLayout15.xml" Type="http://schemas.openxmlformats.org/officeDocument/2006/relationships/slideLayout" Id="rId3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4.png" Type="http://schemas.openxmlformats.org/officeDocument/2006/relationships/image" Id="rId4"/><Relationship Target="../media/image00.gif" Type="http://schemas.openxmlformats.org/officeDocument/2006/relationships/image" Id="rId3"/><Relationship Target="../media/image02.png" Type="http://schemas.openxmlformats.org/officeDocument/2006/relationships/image" Id="rId6"/><Relationship Target="../media/image10.png" Type="http://schemas.openxmlformats.org/officeDocument/2006/relationships/image" Id="rId5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gif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gif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gif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5.gif" Type="http://schemas.openxmlformats.org/officeDocument/2006/relationships/image" Id="rId4"/><Relationship Target="../media/image14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4.xml" Type="http://schemas.openxmlformats.org/officeDocument/2006/relationships/slideLayout" Id="rId1"/><Relationship Target="../media/image19.png" Type="http://schemas.openxmlformats.org/officeDocument/2006/relationships/image" Id="rId4"/><Relationship Target="../media/image12.jpg" Type="http://schemas.openxmlformats.org/officeDocument/2006/relationships/image" Id="rId3"/><Relationship Target="../media/image24.jpg" Type="http://schemas.openxmlformats.org/officeDocument/2006/relationships/image" Id="rId6"/><Relationship Target="../media/image27.jpg" Type="http://schemas.openxmlformats.org/officeDocument/2006/relationships/image" Id="rId5"/><Relationship Target="../media/image26.jpg" Type="http://schemas.openxmlformats.org/officeDocument/2006/relationships/image" Id="rId7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4.xml" Type="http://schemas.openxmlformats.org/officeDocument/2006/relationships/slideLayout" Id="rId1"/><Relationship Target="../media/image19.png" Type="http://schemas.openxmlformats.org/officeDocument/2006/relationships/image" Id="rId4"/><Relationship Target="../media/image12.jpg" Type="http://schemas.openxmlformats.org/officeDocument/2006/relationships/image" Id="rId3"/><Relationship Target="../media/image30.jpg" Type="http://schemas.openxmlformats.org/officeDocument/2006/relationships/image" Id="rId6"/><Relationship Target="../media/image28.jpg" Type="http://schemas.openxmlformats.org/officeDocument/2006/relationships/image" Id="rId5"/><Relationship Target="../media/image33.jpg" Type="http://schemas.openxmlformats.org/officeDocument/2006/relationships/image" Id="rId7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gif" Type="http://schemas.openxmlformats.org/officeDocument/2006/relationships/image" Id="rId4"/><Relationship Target="../media/image18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2.gif" Type="http://schemas.openxmlformats.org/officeDocument/2006/relationships/image" Id="rId4"/><Relationship Target="../media/image18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gif" Type="http://schemas.openxmlformats.org/officeDocument/2006/relationships/image" Id="rId4"/><Relationship Target="../media/image14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5.jpg" Type="http://schemas.openxmlformats.org/officeDocument/2006/relationships/image" Id="rId10"/><Relationship Target="../media/image23.jpg" Type="http://schemas.openxmlformats.org/officeDocument/2006/relationships/image" Id="rId4"/><Relationship Target="../media/image14.jpg" Type="http://schemas.openxmlformats.org/officeDocument/2006/relationships/image" Id="rId3"/><Relationship Target="../media/image29.jpg" Type="http://schemas.openxmlformats.org/officeDocument/2006/relationships/image" Id="rId9"/><Relationship Target="../media/image25.jpg" Type="http://schemas.openxmlformats.org/officeDocument/2006/relationships/image" Id="rId6"/><Relationship Target="../media/image44.jpg" Type="http://schemas.openxmlformats.org/officeDocument/2006/relationships/image" Id="rId5"/><Relationship Target="../media/image42.jpg" Type="http://schemas.openxmlformats.org/officeDocument/2006/relationships/image" Id="rId8"/><Relationship Target="../media/image43.jpg" Type="http://schemas.openxmlformats.org/officeDocument/2006/relationships/image" Id="rId7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4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2.gif" Type="http://schemas.openxmlformats.org/officeDocument/2006/relationships/image" Id="rId4"/><Relationship Target="../media/image18.jpg" Type="http://schemas.openxmlformats.org/officeDocument/2006/relationships/image" Id="rId3"/><Relationship Target="../media/image34.jpg" Type="http://schemas.openxmlformats.org/officeDocument/2006/relationships/image" Id="rId6"/><Relationship Target="../media/image31.jpg" Type="http://schemas.openxmlformats.org/officeDocument/2006/relationships/image" Id="rId5"/><Relationship Target="../media/image36.jpg" Type="http://schemas.openxmlformats.org/officeDocument/2006/relationships/image" Id="rId7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0.gif" Type="http://schemas.openxmlformats.org/officeDocument/2006/relationships/image" Id="rId4"/><Relationship Target="../media/image18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9.gif" Type="http://schemas.openxmlformats.org/officeDocument/2006/relationships/image" Id="rId4"/><Relationship Target="../media/image37.gif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7.gif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8.gif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1.gif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4"/><Relationship Target="../media/image45.gif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4"/><Relationship Target="../media/image46.jp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8.png" Type="http://schemas.openxmlformats.org/officeDocument/2006/relationships/image" Id="rId4"/><Relationship Target="../media/image49.gif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50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1.gif" Type="http://schemas.openxmlformats.org/officeDocument/2006/relationships/image" Id="rId4"/><Relationship Target="../media/image50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4.jpg" Type="http://schemas.openxmlformats.org/officeDocument/2006/relationships/image" Id="rId4"/><Relationship Target="../media/image50.jpg" Type="http://schemas.openxmlformats.org/officeDocument/2006/relationships/image" Id="rId3"/><Relationship Target="../media/image52.gif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5.jpg" Type="http://schemas.openxmlformats.org/officeDocument/2006/relationships/image" Id="rId4"/><Relationship Target="../media/image50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8.jpg" Type="http://schemas.openxmlformats.org/officeDocument/2006/relationships/image" Id="rId4"/><Relationship Target="../media/image50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9.jpg" Type="http://schemas.openxmlformats.org/officeDocument/2006/relationships/image" Id="rId4"/><Relationship Target="../media/image50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0.jpg" Type="http://schemas.openxmlformats.org/officeDocument/2006/relationships/image" Id="rId4"/><Relationship Target="../media/image50.jpg" Type="http://schemas.openxmlformats.org/officeDocument/2006/relationships/image" Id="rId3"/><Relationship Target="../media/image53.jpg" Type="http://schemas.openxmlformats.org/officeDocument/2006/relationships/image" Id="rId5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7.gif" Type="http://schemas.openxmlformats.org/officeDocument/2006/relationships/image" Id="rId4"/><Relationship Target="../media/image50.jpg" Type="http://schemas.openxmlformats.org/officeDocument/2006/relationships/image" Id="rId3"/><Relationship Target="../media/image61.gif" Type="http://schemas.openxmlformats.org/officeDocument/2006/relationships/image" Id="rId5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2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4"/><Relationship Target="../media/image03.pn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4.png" Type="http://schemas.openxmlformats.org/officeDocument/2006/relationships/image" Id="rId4"/><Relationship Target="../media/image66.gif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3.gif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5.gif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67.jp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8.jpg" Type="http://schemas.openxmlformats.org/officeDocument/2006/relationships/image" Id="rId4"/><Relationship Target="http://www.apo-x.org/forums/list.php?4" Type="http://schemas.openxmlformats.org/officeDocument/2006/relationships/hyperlink" TargetMode="External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69.jp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6.png" Type="http://schemas.openxmlformats.org/officeDocument/2006/relationships/image" Id="rId4"/><Relationship Target="../media/image08.png" Type="http://schemas.openxmlformats.org/officeDocument/2006/relationships/image" Id="rId3"/><Relationship Target="../media/image10.png" Type="http://schemas.openxmlformats.org/officeDocument/2006/relationships/image" Id="rId6"/><Relationship Target="../media/image07.png" Type="http://schemas.openxmlformats.org/officeDocument/2006/relationships/image" Id="rId5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Mu / Kay Krenek Term, Meeting 8 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December 10,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934" x="3746887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567800" x="7930575"/>
            <a:ext cy="778926" cx="6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20217" x="92050"/>
            <a:ext cy="4703070" cx="16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Good luck on finals!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08275" x="2190750"/>
            <a:ext cy="274320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 MEMBERSHIP. </a:t>
            </a:r>
          </a:p>
        </p:txBody>
      </p:sp>
      <p:sp>
        <p:nvSpPr>
          <p:cNvPr id="171" name="Shape 17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Cambria"/>
                <a:ea typeface="Cambria"/>
                <a:cs typeface="Cambria"/>
                <a:sym typeface="Cambria"/>
              </a:rPr>
              <a:t>Jeremy Gozzip &amp; Andrew Suh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y="2143053" x="2809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Holiday Outfits!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CLass Highlights!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ALPHA THETA WILL BE AFTER BREAK CM9!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>
              <a:spcBef>
                <a:spcPts val="0"/>
              </a:spcBef>
              <a:buNone/>
            </a:pPr>
            <a:r>
              <a:rPr sz="9600" lang="en"/>
              <a:t>AΘ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Rush Makeups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4800" lang="en"/>
              <a:t>1 missed hour of rush flyering = 2 hours of service</a:t>
            </a:r>
          </a:p>
          <a:p>
            <a:pPr>
              <a:spcBef>
                <a:spcPts val="0"/>
              </a:spcBef>
              <a:buNone/>
            </a:pPr>
            <a:r>
              <a:rPr sz="4800" lang="en"/>
              <a:t>1 missed rush event = 2 friendships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Chapter Events!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6000" lang="en"/>
              <a:t>Suggest a chapter event to happen after ski-trip and before banquet!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</a:t>
            </a:r>
          </a:p>
        </p:txBody>
      </p:sp>
      <p:sp>
        <p:nvSpPr>
          <p:cNvPr id="200" name="Shape 20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Rui Guo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Blanket Making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Materials will be provided later this week!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Limit 2 per person. 2 hours of service per blanket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You are free to buy your own, but you will NOT be reimbursed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Supplies will be limited! 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33005" x="7026225"/>
            <a:ext cy="1302549" cx="13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Good luck with finals! 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5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84750" x="2144337"/>
            <a:ext cy="2718975" cx="48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Pledge         Parents</a:t>
            </a:r>
          </a:p>
        </p:txBody>
      </p:sp>
      <p:sp>
        <p:nvSpPr>
          <p:cNvPr id="220" name="Shape 220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Brian Lee &amp; Emily Neai-Proeung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apoxpparents@gmail.com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Alpha Nu Nominations Part II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Namesake Nominations for Alpha Nu Term 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4. Advisor Elections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5. Swear-In Advisors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6.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" x="18"/>
            <a:ext cy="9144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y="1155075" x="740675"/>
            <a:ext cy="3640500" cx="7515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u="sng" b="1" sz="6000" i="1">
              <a:latin typeface="Pacifico"/>
              <a:ea typeface="Pacifico"/>
              <a:cs typeface="Pacifico"/>
              <a:sym typeface="Pacifico"/>
            </a:endParaRPr>
          </a:p>
          <a:p>
            <a:pPr algn="ctr">
              <a:spcBef>
                <a:spcPts val="0"/>
              </a:spcBef>
              <a:buNone/>
            </a:pPr>
            <a:r>
              <a:rPr u="sng" b="1" sz="6000" lang="en" i="1">
                <a:solidFill>
                  <a:srgbClr val="3D85C6"/>
                </a:solidFill>
                <a:latin typeface="Pacifico"/>
                <a:ea typeface="Pacifico"/>
                <a:cs typeface="Pacifico"/>
                <a:sym typeface="Pacifico"/>
              </a:rPr>
              <a:t>Cool Shiet.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" i="1">
                <a:solidFill>
                  <a:srgbClr val="FFFFFF"/>
                </a:solidFill>
              </a:rPr>
              <a:t>PAC Social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23810" x="0"/>
            <a:ext cy="2718179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098712" x="0"/>
            <a:ext cy="4080089" cx="30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1098575" x="6102050"/>
            <a:ext cy="4080375" cx="306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1098700" x="3041953"/>
            <a:ext cy="4080122" cx="306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" i="1"/>
              <a:t>For the little sh*ts :^)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23810" x="0"/>
            <a:ext cy="2718179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096700" x="3041953"/>
            <a:ext cy="4080122" cx="306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6">
            <a:alphaModFix/>
          </a:blip>
          <a:srcRect t="219" b="0" r="0" l="0"/>
          <a:stretch/>
        </p:blipFill>
        <p:spPr>
          <a:xfrm>
            <a:off y="1113375" x="0"/>
            <a:ext cy="4046797" cx="304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7">
            <a:alphaModFix/>
          </a:blip>
          <a:srcRect t="0" b="0" r="0" l="4085"/>
          <a:stretch/>
        </p:blipFill>
        <p:spPr>
          <a:xfrm>
            <a:off y="1096700" x="6102050"/>
            <a:ext cy="4228626" cx="30419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y="4399012" x="6907525"/>
            <a:ext cy="405000" cx="1430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#APOdiversity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Interviews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00150" x="457200"/>
            <a:ext cy="3468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>
              <a:spcBef>
                <a:spcPts val="0"/>
              </a:spcBef>
              <a:buNone/>
            </a:pPr>
            <a:r>
              <a:rPr b="1" sz="3500" lang="en">
                <a:solidFill>
                  <a:srgbClr val="FF00FF"/>
                </a:solidFill>
              </a:rPr>
              <a:t>100% </a:t>
            </a:r>
            <a:r>
              <a:rPr b="1" lang="en">
                <a:solidFill>
                  <a:srgbClr val="000000"/>
                </a:solidFill>
              </a:rPr>
              <a:t>of</a:t>
            </a:r>
            <a:r>
              <a:rPr b="1" lang="en">
                <a:solidFill>
                  <a:srgbClr val="FF00FF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Required</a:t>
            </a:r>
            <a:r>
              <a:rPr b="1" sz="3500" lang="en">
                <a:solidFill>
                  <a:srgbClr val="000000"/>
                </a:solidFill>
              </a:rPr>
              <a:t> 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/>
              <a:t>Active Interviews!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Also, let us know </a:t>
            </a:r>
            <a:r>
              <a:rPr b="1" lang="en"/>
              <a:t>ASAP</a:t>
            </a:r>
            <a:r>
              <a:rPr lang="en"/>
              <a:t> if you wish to be removed from the Required interview list!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63675" x="5356075"/>
            <a:ext cy="2015849" cx="3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Interviews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1200150" x="457200"/>
            <a:ext cy="3468300" cx="4568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During winter break, we will be doing another check with the </a:t>
            </a:r>
            <a:r>
              <a:rPr u="sng" b="1" lang="en">
                <a:solidFill>
                  <a:srgbClr val="0000FF"/>
                </a:solidFill>
              </a:rPr>
              <a:t>Interview Tracker</a:t>
            </a:r>
            <a:r>
              <a:rPr lang="en"/>
              <a:t>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We’ll contact personally~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98073" x="5025298"/>
            <a:ext cy="3272449" cx="39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Signature sheet out!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1336275" x="457200"/>
            <a:ext cy="3725699" cx="4617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 i="1"/>
              <a:t>Tis that time of year again!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You can start giving out your </a:t>
            </a:r>
            <a:r>
              <a:rPr u="sng" b="1" lang="en">
                <a:solidFill>
                  <a:srgbClr val="FF00FF"/>
                </a:solidFill>
              </a:rPr>
              <a:t>signature</a:t>
            </a:r>
            <a:r>
              <a:rPr lang="en">
                <a:solidFill>
                  <a:srgbClr val="FF00FF"/>
                </a:solidFill>
              </a:rPr>
              <a:t> </a:t>
            </a:r>
            <a:r>
              <a:rPr lang="en"/>
              <a:t>to Pledges!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851300" x="4711700"/>
            <a:ext cy="3790950" cx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t="0" b="64075" r="-18568" l="27634"/>
          <a:stretch/>
        </p:blipFill>
        <p:spPr>
          <a:xfrm>
            <a:off y="1106800" x="3198400"/>
            <a:ext cy="1847800" cx="350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Big/Lil Service</a:t>
            </a:r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t="11834" b="31944" r="18585" l="14610"/>
          <a:stretch/>
        </p:blipFill>
        <p:spPr>
          <a:xfrm>
            <a:off y="1004150" x="0"/>
            <a:ext cy="2053096" cx="182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6">
            <a:alphaModFix/>
          </a:blip>
          <a:srcRect t="8248" b="0" r="0" l="0"/>
          <a:stretch/>
        </p:blipFill>
        <p:spPr>
          <a:xfrm>
            <a:off y="3014475" x="-84475"/>
            <a:ext cy="2640299" cx="21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7">
            <a:alphaModFix/>
          </a:blip>
          <a:srcRect t="14530" b="34053" r="21632" l="17104"/>
          <a:stretch/>
        </p:blipFill>
        <p:spPr>
          <a:xfrm>
            <a:off y="1093574" x="1829650"/>
            <a:ext cy="1890696" cx="168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-203175" x="5715000"/>
            <a:ext cy="5143500" cx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t="21256" b="22477" r="0" l="0"/>
          <a:stretch/>
        </p:blipFill>
        <p:spPr>
          <a:xfrm>
            <a:off y="2341030" x="6342300"/>
            <a:ext cy="2802470" cx="28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10">
            <a:alphaModFix/>
          </a:blip>
          <a:srcRect t="26383" b="34948" r="0" l="0"/>
          <a:stretch/>
        </p:blipFill>
        <p:spPr>
          <a:xfrm>
            <a:off y="2910414" x="2011162"/>
            <a:ext cy="2233084" cx="433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Big/Lil Service 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“We're both not very good at taking shots. We were on the same team for a game. Lina's proud she made an assist during the game. </a:t>
            </a:r>
            <a:r>
              <a:rPr b="1" sz="1800" lang="en" i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I'm proud that I actually made a shot during that game.</a:t>
            </a:r>
            <a:r>
              <a:rPr sz="1800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“Although the first one was so early and the second one was kind of dangerous, I actually really liked the experiences I had and</a:t>
            </a:r>
            <a:r>
              <a:rPr b="1" sz="1800" lang="en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z="1800" lang="en" i="1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 really appreciate my big for being there with me.</a:t>
            </a:r>
            <a:r>
              <a:rPr sz="1800" lang="en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8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“Because of the service </a:t>
            </a:r>
            <a:r>
              <a:rPr b="1" sz="1800" lang="en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 think I bonded more with my big. </a:t>
            </a:r>
            <a:r>
              <a:rPr sz="18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joked around a lot and I got to know her personality and the types of jokes she makes.</a:t>
            </a:r>
            <a:r>
              <a:rPr sz="1800" lang="en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z="1800" lang="en" i="1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 am really glad that we did service together because we get to help the community and also get to know each other better.”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“We bonded by taking out the trash, raking leaves and posing for pictures, like the ones attached, together. </a:t>
            </a:r>
            <a:r>
              <a:rPr b="1" sz="1800" lang="en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 was fun, I guess.”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Quizzes/missions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1277787" x="162000"/>
            <a:ext cy="3896700" cx="5312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Quiz:</a:t>
            </a:r>
            <a:r>
              <a:rPr b="1" lang="en"/>
              <a:t> </a:t>
            </a:r>
            <a:r>
              <a:rPr u="sng" b="1" lang="en">
                <a:solidFill>
                  <a:srgbClr val="FF0000"/>
                </a:solidFill>
              </a:rPr>
              <a:t>None,</a:t>
            </a:r>
            <a:r>
              <a:rPr b="1" lang="en"/>
              <a:t> maybe Jeopardy! WOO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FF"/>
                </a:solidFill>
              </a:rPr>
              <a:t>Missions:</a:t>
            </a:r>
            <a:r>
              <a:rPr b="1" lang="en"/>
              <a:t> </a:t>
            </a:r>
            <a:r>
              <a:rPr u="sng" b="1" lang="en" i="1">
                <a:solidFill>
                  <a:srgbClr val="FF00FF"/>
                </a:solidFill>
              </a:rPr>
              <a:t>Airband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t="0" b="0" r="2100" l="-2100"/>
          <a:stretch/>
        </p:blipFill>
        <p:spPr>
          <a:xfrm>
            <a:off y="1896775" x="5394675"/>
            <a:ext cy="2658750" cx="36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5">
            <a:alphaModFix/>
          </a:blip>
          <a:srcRect t="12694" b="6347" r="0" l="0"/>
          <a:stretch/>
        </p:blipFill>
        <p:spPr>
          <a:xfrm>
            <a:off y="3215625" x="0"/>
            <a:ext cy="1927874" cx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 rotWithShape="1">
          <a:blip r:embed="rId6">
            <a:alphaModFix/>
          </a:blip>
          <a:srcRect t="4007" b="8686" r="18186" l="11514"/>
          <a:stretch/>
        </p:blipFill>
        <p:spPr>
          <a:xfrm>
            <a:off y="3064500" x="2381250"/>
            <a:ext cy="2079000" cx="167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7">
            <a:alphaModFix/>
          </a:blip>
          <a:srcRect t="0" b="0" r="23730" l="22410"/>
          <a:stretch/>
        </p:blipFill>
        <p:spPr>
          <a:xfrm>
            <a:off y="1277800" x="4055250"/>
            <a:ext cy="2381250" cx="12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99" name="Shape 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457506" x="1014500"/>
            <a:ext cy="3245625" cx="721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y="164350" x="251850"/>
            <a:ext cy="826499" cx="8565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800" lang="en" i="1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Happy Holidays!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President</a:t>
            </a:r>
          </a:p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Raymond Mai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70050" x="3516750"/>
            <a:ext cy="441224" cx="37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VPs</a:t>
            </a:r>
          </a:p>
        </p:txBody>
      </p:sp>
      <p:sp>
        <p:nvSpPr>
          <p:cNvPr id="306" name="Shape 30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San Li &amp; Jonathan Liu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500" lang="en"/>
              <a:t>HAPPY HOLIDAYS aka FOOTBALL SEASON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1210200" x="196000"/>
            <a:ext cy="3725699" cx="5620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Liverpool v. Manchester United -  this Sunday 5:30AM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43475" x="557649"/>
            <a:ext cy="1992424" cx="724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30099" x="5872649"/>
            <a:ext cy="2114725" cx="30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000" lang="en"/>
              <a:t>America’s Funniest Videos (12/13)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1210200" x="196000"/>
            <a:ext cy="3725699" cx="849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$18 per person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Dress attire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Professional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Details will be sent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lang="en"/>
              <a:t>out tonight!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29925" x="4317925"/>
            <a:ext cy="2568525" cx="456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400" lang="en"/>
              <a:t>Pie Excomm! Are you Pie-Hard?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210200" x="196000"/>
            <a:ext cy="3725699" cx="849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Jan. 7 after Chapter Meeting/Elections!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05950" x="1992599"/>
            <a:ext cy="2901850" cx="515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Monoton"/>
                <a:ea typeface="Monoton"/>
                <a:cs typeface="Monoton"/>
                <a:sym typeface="Monoton"/>
              </a:rPr>
              <a:t>Fellowship VPs</a:t>
            </a:r>
          </a:p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Ann Dai &amp; Danny Ly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Fun Foursies Due Tonight!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Only 2 groups haven’t sent in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	yet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Pls send in for credit</a:t>
            </a:r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fun foursies!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41100" x="5307173"/>
            <a:ext cy="2815075" cx="30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We sent out the pairings!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Due CM9 after Winter Break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didn’t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	get a pairing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Secret santa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59600" x="5034250"/>
            <a:ext cy="2217674" cx="39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62550" x="6492976"/>
            <a:ext cy="1086825" cx="9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will have a place by this Sat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Priority = Sat &gt; Sun &gt; Fri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Looking for cheapest + closest</a:t>
            </a:r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Banquet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56375" x="2321125"/>
            <a:ext cy="2247900" cx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70550" x="4552225"/>
            <a:ext cy="350049" cx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70550" x="2773476"/>
            <a:ext cy="350042" cx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63425" x="2999251"/>
            <a:ext cy="295098" cx="2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00037" x="3252401"/>
            <a:ext cy="221874" cx="1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77400" x="3717826"/>
            <a:ext cy="221870" cx="1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33700" x="5266050"/>
            <a:ext cy="295112" cx="2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77400" x="3902301"/>
            <a:ext cy="221870" cx="1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40787" x="3545939"/>
            <a:ext cy="295108" cx="2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70550" x="4965776"/>
            <a:ext cy="350042" cx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y="3200037" x="5163626"/>
            <a:ext cy="221870" cx="1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98025" x="6076950"/>
            <a:ext cy="295112" cx="2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35950" x="6388901"/>
            <a:ext cy="350042" cx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35950" x="6643726"/>
            <a:ext cy="350042" cx="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y="1086675" x="0"/>
            <a:ext cy="1587600" cx="926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want a Fellowship during Winter Break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Good luck on Finals!</a:t>
            </a:r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happy holidays!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41237" x="4901475"/>
            <a:ext cy="2628925" cx="28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74400" x="390826"/>
            <a:ext cy="2628925" cx="400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600"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Historian</a:t>
            </a:r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Juana Li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/>
              <a:t>Personal Finance Workshops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Look at this good looking guy </a:t>
            </a:r>
            <a:r>
              <a:rPr b="1" sz="2400" lang="en"/>
              <a:t>→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I’ve said this a million times!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b="1" sz="2400" lang="en"/>
              <a:t>SHAWN PATT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i="1"/>
              <a:t>Morgan Stanley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First VP and Financial Advisor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2 Workshops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January 6th - Budgeting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January 15th - Loans/Debt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He is a trained professional, and we should take advantage! People pay for this service!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56400" x="6291500"/>
            <a:ext cy="2920700" cx="239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28625" x="6831725"/>
            <a:ext cy="1285750" cx="110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Updates 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1240400" x="212100"/>
            <a:ext cy="3725699" cx="4397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-Webisode pushed back till next meeting.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-SEND ME VIDEOS OVER THE BREAK for the webisode =D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-Look out for the next Brothers of Chi Chapter picture! 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35125" x="4274975"/>
            <a:ext cy="2536249" cx="45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Brothers of Chi Chapter 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1266437" x="212100"/>
            <a:ext cy="3725699" cx="8474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400" lang="en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rPr>
              <a:t>Winner!!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Bangers"/>
                <a:ea typeface="Bangers"/>
                <a:cs typeface="Bangers"/>
                <a:sym typeface="Bangers"/>
              </a:rPr>
              <a:t>Andrew Ma: “Bend and Snap!” 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76124" x="5250350"/>
            <a:ext cy="4076226" cx="271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682424" x="457200"/>
            <a:ext cy="2166500" cx="384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BOTW 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66450" x="1779100"/>
            <a:ext cy="3725700" cx="55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9" name="Shape 4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38600" x="1707225"/>
            <a:ext cy="3813750" cx="57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843600" x="3141163"/>
            <a:ext cy="4195699" cx="2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Playball"/>
                <a:ea typeface="Playball"/>
                <a:cs typeface="Playball"/>
                <a:sym typeface="Playball"/>
              </a:rPr>
              <a:t>Brian Lee &amp; San Li </a:t>
            </a:r>
          </a:p>
        </p:txBody>
      </p:sp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36524" x="268496"/>
            <a:ext cy="3313999" cx="35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36525" x="4017200"/>
            <a:ext cy="3249225" cx="487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FF00"/>
                </a:solidFill>
                <a:latin typeface="Playball"/>
                <a:ea typeface="Playball"/>
                <a:cs typeface="Playball"/>
                <a:sym typeface="Playball"/>
              </a:rPr>
              <a:t>Happy Holidays!! </a:t>
            </a:r>
          </a:p>
        </p:txBody>
      </p:sp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48900" x="153070"/>
            <a:ext cy="2405600" cx="4454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48900" x="4757225"/>
            <a:ext cy="2405600" cx="42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y="4284100" x="932550"/>
            <a:ext cy="729300" cx="7278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2400" lang="en"/>
              <a:t>GOOD LUCK WITH FINALS &lt;3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4" name="Shape 434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George Hsin</a:t>
            </a:r>
          </a:p>
          <a:p>
            <a:pPr rtl="0" lvl="0">
              <a:spcBef>
                <a:spcPts val="0"/>
              </a:spcBef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CHAIRING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b="1" lang="en" i="1">
                <a:solidFill>
                  <a:srgbClr val="FF0000"/>
                </a:solidFill>
              </a:rPr>
              <a:t>MUST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send in emails </a:t>
            </a:r>
            <a:r>
              <a:rPr b="1" sz="3600" lang="en" i="1">
                <a:solidFill>
                  <a:srgbClr val="FF0000"/>
                </a:solidFill>
              </a:rPr>
              <a:t>3</a:t>
            </a:r>
            <a:r>
              <a:rPr b="1" lang="en" i="1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days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prior to recieve Credit!!!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u="sng" lang="en">
                <a:solidFill>
                  <a:srgbClr val="000000"/>
                </a:solidFill>
              </a:rPr>
              <a:t>Stepping up as chair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baseline="30000" lang="en">
                <a:solidFill>
                  <a:srgbClr val="000000"/>
                </a:solidFill>
              </a:rPr>
              <a:t>Emails: make sure to mention that you stepped up as chair 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baseline="30000" lang="en">
                <a:solidFill>
                  <a:srgbClr val="000000"/>
                </a:solidFill>
              </a:rPr>
              <a:t>Website: do </a:t>
            </a:r>
            <a:r>
              <a:rPr u="sng" b="1" baseline="30000" lang="en">
                <a:solidFill>
                  <a:srgbClr val="FF0000"/>
                </a:solidFill>
              </a:rPr>
              <a:t>not</a:t>
            </a:r>
            <a:r>
              <a:rPr baseline="30000" lang="en">
                <a:solidFill>
                  <a:srgbClr val="000000"/>
                </a:solidFill>
              </a:rPr>
              <a:t> sign up as chair on the website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lang="en">
                <a:solidFill>
                  <a:srgbClr val="000000"/>
                </a:solidFill>
              </a:rPr>
              <a:t>Starting now, if the above rules are not followed, you will receive a strike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848525" x="5627775"/>
            <a:ext cy="2629350" cx="35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Chairing Tracker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Pledge Chairing Tracker 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aseline="30000" lang="en"/>
              <a:t>Live and up to date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Active Chairing Tracker 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aseline="30000" lang="en"/>
              <a:t>Starting from scratch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aseline="30000" lang="en"/>
              <a:t>Will be up to date after winter break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99300" x="4825500"/>
            <a:ext cy="2927400" cx="41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USAC Funds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1200150" x="457200"/>
            <a:ext cy="3725699" cx="4945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Beginning of the term, I helped direct Finance VPs in applying for external sources of funding to be more fiscally responsible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have $255.36 in our account!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Thinking about subsidizing banquet… YAH?!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89050" x="5554750"/>
            <a:ext cy="3347875" cx="33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60874" x="2273500"/>
            <a:ext cy="459200" cx="3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Happy Holidays!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74325" x="4804625"/>
            <a:ext cy="2407199" cx="4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68175" x="457200"/>
            <a:ext cy="3419475" cx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462" name="Shape 46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Chanel 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466" name="Shape 4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 Penpal Update...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 i="1"/>
              <a:t>On hold because too few people from ADT signed up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26900" x="3048000"/>
            <a:ext cy="2266950" cx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473" name="Shape 4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 Event 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i="1"/>
              <a:t>Sunday, 01/04 Rho Pi GBM - hangout in SD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41762" x="2190750"/>
            <a:ext cy="2676525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>
            <p:ph type="ctrTitle"/>
          </p:nvPr>
        </p:nvSpPr>
        <p:spPr>
          <a:xfrm>
            <a:off y="820017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6000" lang="en">
                <a:latin typeface="Arial"/>
                <a:ea typeface="Arial"/>
                <a:cs typeface="Arial"/>
                <a:sym typeface="Arial"/>
              </a:rPr>
              <a:t>CAC</a:t>
            </a:r>
          </a:p>
        </p:txBody>
      </p:sp>
      <p:sp>
        <p:nvSpPr>
          <p:cNvPr id="482" name="Shape 48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Arial"/>
                <a:ea typeface="Arial"/>
                <a:cs typeface="Arial"/>
                <a:sym typeface="Arial"/>
              </a:rPr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Golden Eagle Nominations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How?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Through the forum on our chapter website</a:t>
            </a:r>
          </a:p>
          <a:p>
            <a:pPr rtl="0">
              <a:spcBef>
                <a:spcPts val="0"/>
              </a:spcBef>
              <a:buNone/>
            </a:pPr>
            <a:r>
              <a:rPr u="sng" sz="1400" lang="en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http://www.apo-x.org/forums/list.php?4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E-mail Membership VPs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or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 lv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E-mail CAC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00150" x="3996850"/>
            <a:ext cy="3783282" cx="51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y="594000" x="260675"/>
            <a:ext cy="1729800" cx="344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en"/>
              <a:t>Merry Christmas, happy holidays, and good luck with your exams, from ACS. :)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President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Lee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Emily Neai-Proeung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Andrew Suh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Raymond Mai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</p:txBody>
      </p:sp>
      <p:sp>
        <p:nvSpPr>
          <p:cNvPr id="502" name="Shape 502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Service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06" name="Shape 5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Membership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Lee &amp; Emily Neai-Proeung</a:t>
            </a:r>
          </a:p>
        </p:txBody>
      </p:sp>
      <p:sp>
        <p:nvSpPr>
          <p:cNvPr id="509" name="Shape 509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Pledge Parent(s)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Althea Alquitran &amp; Raymond Mai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Rui Guo &amp; Jeremy Gozzip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Jeesun Youn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13" name="Shape 5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Administrative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16" name="Shape 5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Finance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Awards!!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1200150" x="232100"/>
            <a:ext cy="3725699" cx="8513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We are a Chapter of Champions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Awards we’ve won this past school year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u="sng" b="1" lang="en"/>
              <a:t>Chapter of Excellence (Blue Level)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Met requirements to be an exceptional chapter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u="sng" b="1" lang="en"/>
              <a:t>Pledge Program of Excellence (Diamond Level)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Met requirements in having an exceptional pledge program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u="sng" b="1" lang="en"/>
              <a:t>Joseph Scanlon Certificate of Merit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15%+ membership growth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Shoutout to past presidents </a:t>
            </a:r>
            <a:r>
              <a:rPr sz="2400" lang="en" i="1"/>
              <a:t>Holly Fuong (AK)</a:t>
            </a:r>
            <a:r>
              <a:rPr sz="2400" lang="en"/>
              <a:t> and </a:t>
            </a:r>
            <a:r>
              <a:rPr sz="2400" lang="en" i="1"/>
              <a:t>Jessica Suhardjo (AL)</a:t>
            </a:r>
            <a:r>
              <a:rPr sz="2400" lang="en"/>
              <a:t>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72725" x="6865500"/>
            <a:ext cy="1078325" cx="21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4649" x="535975"/>
            <a:ext cy="459200" cx="3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20" name="Shape 5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Fellowship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Martin &amp; Sarah Yi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Lucy Diep &amp; Katherine Cardoza</a:t>
            </a:r>
          </a:p>
        </p:txBody>
      </p:sp>
      <p:sp>
        <p:nvSpPr>
          <p:cNvPr id="523" name="Shape 52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Historian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Patricia Natalie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Sergeant-at-Arms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Irene Tang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Kevin Vu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Josh Chang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George Hsin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30" name="Shape 53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Interchapter Chair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Bowen Lu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San Li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Althea Alquitran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34" name="Shape 5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Chair of the Advisory Committee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37" name="Shape 53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41" name="Shape 5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Alpha Nu Namesake</a:t>
            </a:r>
          </a:p>
        </p:txBody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y="1200150" x="457200"/>
            <a:ext cy="3725699" cx="3820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NOMINATIONS OPEN UNTIL CM11!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ELECTIONS CM11!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Last two namesakes: Yuna Choi and Anna Lee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For those who have given a lot to </a:t>
            </a:r>
            <a:r>
              <a:rPr u="sng" b="1" sz="2400" lang="en"/>
              <a:t>CHI CHAPTER</a:t>
            </a:r>
          </a:p>
        </p:txBody>
      </p:sp>
      <p:sp>
        <p:nvSpPr>
          <p:cNvPr id="544" name="Shape 544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Nominations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Winnie  Banh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Andrew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Kevin Lee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Advisor Nominations</a:t>
            </a:r>
          </a:p>
        </p:txBody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y="1200150" x="457200"/>
            <a:ext cy="3725699" cx="8332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Olivia Pardo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54" name="Shape 5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Advisor Election(s)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y="1200150" x="457200"/>
            <a:ext cy="3725699" cx="8332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546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5000" lang="en"/>
              <a:t>Olivia Pardo CONGRATULATIONS OHHHH YAAAA BABYYYYYY~~~~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Swearing-In of Advisors</a:t>
            </a: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y="1200150" x="457200"/>
            <a:ext cy="3725699" cx="8332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Abelard Bautista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Olivia Pardo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When we come back from winter break (CM9)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-"/>
            </a:pPr>
            <a:r>
              <a:rPr sz="2400" lang="en"/>
              <a:t>Jessica Suhardjo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205975" x="0"/>
            <a:ext cy="857400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700" lang="en" i="1"/>
              <a:t>HAPPY HOLIDAYS AND GOOD LUCK ON FINALS!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200150" x="0"/>
            <a:ext cy="37256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300" lang="en" i="1"/>
              <a:t>Kanye West = The Greatest | Ari and TaySway = Baebaes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37525" x="592450"/>
            <a:ext cy="2857500" cx="2143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18475" x="3224212"/>
            <a:ext cy="2695575" cx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937500" x="6252575"/>
            <a:ext cy="2857500" cx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006275" x="123800"/>
            <a:ext cy="459200" cx="39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143050" x="4591607"/>
            <a:ext cy="322423" cx="27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143050" x="5846982"/>
            <a:ext cy="322423" cx="276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Quizon &amp; Nicola Yip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Check out our Newsletter!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Thank you Jun, Sherry and, Selena!!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58725" x="1912587"/>
            <a:ext cy="2627024" cx="4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5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